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e8b280b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e8b280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f3bc7165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f3bc716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Grove motoriek; </a:t>
            </a:r>
            <a:r>
              <a:rPr lang="en" sz="1200">
                <a:solidFill>
                  <a:schemeClr val="dk1"/>
                </a:solidFill>
              </a:rPr>
              <a:t>lichaamsverhoudingen kloppen; goede coördinatie; meer spierkracht; uithoudingsvermogen; snelle ontwikkeling in sportieve prestaties, bijna alle kinderen op deze leeftijd doen aan sport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Fijne motoriek; </a:t>
            </a:r>
            <a:r>
              <a:rPr lang="en" sz="1200">
                <a:solidFill>
                  <a:schemeClr val="dk1"/>
                </a:solidFill>
              </a:rPr>
              <a:t>prachtig schrijven, tekenen en knippen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Verschillen jongens – meisjes: </a:t>
            </a:r>
            <a:r>
              <a:rPr lang="en" sz="1200">
                <a:solidFill>
                  <a:schemeClr val="dk1"/>
                </a:solidFill>
              </a:rPr>
              <a:t>jongens worden sterker, groter uithoudingsvermogen dan meisjes. Meisjes zijn groter; begin puberteit - prepuberteit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f3bc7165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f3bc716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Groeiende tekenvaardigheid</a:t>
            </a:r>
            <a:r>
              <a:rPr lang="en" sz="1200">
                <a:solidFill>
                  <a:schemeClr val="dk1"/>
                </a:solidFill>
              </a:rPr>
              <a:t>; betere oog- handcoördinatie: gaat steeds meer op de werkelijkheid lijken.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Het moet lijken</a:t>
            </a:r>
            <a:r>
              <a:rPr lang="en" sz="1200">
                <a:solidFill>
                  <a:schemeClr val="dk1"/>
                </a:solidFill>
              </a:rPr>
              <a:t>; steeds meer naar de werkelijkheid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Ook behoefte om te spelen met de werkelijkheid, (als je de werkelijkheid iets anders uitbeeldt, dan kun je iets van jezelf uitdrukken) kleur en materialen - Ontstaan </a:t>
            </a:r>
            <a:r>
              <a:rPr b="1" lang="en" sz="1200">
                <a:solidFill>
                  <a:schemeClr val="dk1"/>
                </a:solidFill>
              </a:rPr>
              <a:t>artisticiteit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6f3be8f40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6f3be8f4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6f3be8f40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6f3be8f4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e8b280b5_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e8b280b5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f3bc71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f3bc71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Voltooiing van concreet-operationele fase;</a:t>
            </a:r>
            <a:r>
              <a:rPr lang="en" sz="1200">
                <a:solidFill>
                  <a:schemeClr val="dk1"/>
                </a:solidFill>
              </a:rPr>
              <a:t> abstract denken; denken over zaken die niet direct waarneembaar zijn en niet rechtstreeks worden ervaren; ze kunnen nadenken over bijvoorbeeld wereldvraagstukken; ontwikkeling is mede afhankelijk van aanleg.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Sterker prestatiegericht;</a:t>
            </a:r>
            <a:r>
              <a:rPr lang="en" sz="1200">
                <a:solidFill>
                  <a:schemeClr val="dk1"/>
                </a:solidFill>
              </a:rPr>
              <a:t> onstond al bij 6 tot 9 jaar, maar wordt nu nog groter. Ze zijn competitief. (sportdagen) Competitief als het gaat over schoolprestaties; alert zijn op zwakkere leerlingen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Analyseren en reflecteren</a:t>
            </a:r>
            <a:r>
              <a:rPr lang="en" sz="1200">
                <a:solidFill>
                  <a:schemeClr val="dk1"/>
                </a:solidFill>
              </a:rPr>
              <a:t>; nadenken over zichzelf; alert zijn op negatief zelfbeeld; kritische blik; veel vragen stellen; meer uitleggen waarom; weten en snappen. Ze hebben interesse in feiten.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f3bc716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f3bc71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Concreet – operationele fase: </a:t>
            </a:r>
            <a:r>
              <a:rPr lang="en" sz="1200">
                <a:solidFill>
                  <a:schemeClr val="dk1"/>
                </a:solidFill>
              </a:rPr>
              <a:t>hij kan zich steeds beter verwoorden: kan abstract denken =&gt; Hij kan nadenken over dingen die niet direct waarneembaar is. (hoeft het niet perse voor zich te zien)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Wat is waar en niet waar: </a:t>
            </a:r>
            <a:r>
              <a:rPr lang="en" sz="1200">
                <a:solidFill>
                  <a:schemeClr val="dk1"/>
                </a:solidFill>
              </a:rPr>
              <a:t>Willen weten hoe het in de werkelijkheid is, verliezen in deze periode het geloof in sinterklaas, veel vragen stellen en nadenken.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Geheugenontwikkeling:</a:t>
            </a:r>
            <a:r>
              <a:rPr lang="en" sz="1200">
                <a:solidFill>
                  <a:schemeClr val="dk1"/>
                </a:solidFill>
              </a:rPr>
              <a:t> Ze leren lezen en rekenen.  Ze gaan steeds logischer denken (voorbeeld flessen water, dikke en dunne fles) Rond 7 jaar kan een kind meer onthouden.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Interesse in feiten, constructies en technieken: </a:t>
            </a:r>
            <a:r>
              <a:rPr lang="en" sz="1200">
                <a:solidFill>
                  <a:schemeClr val="dk1"/>
                </a:solidFill>
              </a:rPr>
              <a:t>veel lego, knex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Oorzaak en gevolg: </a:t>
            </a:r>
            <a:r>
              <a:rPr lang="en" sz="1200">
                <a:solidFill>
                  <a:schemeClr val="dk1"/>
                </a:solidFill>
              </a:rPr>
              <a:t>spelregels zijn belangrijk. Een spel kan alleen gespeeld worden als er duidelijke regels zijn.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6f3bc7165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6f3bc716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Sociale verbanden nemen belangrijke plaats in</a:t>
            </a:r>
            <a:r>
              <a:rPr lang="en" sz="1200">
                <a:solidFill>
                  <a:schemeClr val="dk1"/>
                </a:solidFill>
              </a:rPr>
              <a:t>; wereld wordt steeds groter; vriendschappen; peergroups (ze zoeken soortgenoten op, zelfde mening en interesses; peer = gelijke) Maar daar tegenover staat dat ze met die soortgenoten zich willen onderscheiden van anderen: bijvoorbeeld zelfde soort merkkleding.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-Jongens; grote groepen vrienden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-Meisjes; paar vriendinnen; openheid en vertrouwelijkheid zijn belangrijk (in groep 8 ontstaat vaak de eerste onzekerheid over het uiterlijk)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Sterk in samenwerking:</a:t>
            </a:r>
            <a:r>
              <a:rPr lang="en" sz="1200">
                <a:solidFill>
                  <a:schemeClr val="dk1"/>
                </a:solidFill>
              </a:rPr>
              <a:t> accepteren een leider.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Normen en waarden </a:t>
            </a:r>
            <a:r>
              <a:rPr lang="en" sz="1200">
                <a:solidFill>
                  <a:schemeClr val="dk1"/>
                </a:solidFill>
              </a:rPr>
              <a:t>→ omgangsvormen en principes → geven richting aan ons bestaan: waarde geven de hogere bedoeling aan (liefde, vrijheid, gelijkheid, gerechtigheid) Normen geven de richtlijnen voor het handelen: respect hebben voor elkaar, voor elkaar zorgen, zijn vastgelegd in regels en wetten.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Sportieve competitie</a:t>
            </a:r>
            <a:r>
              <a:rPr lang="en" sz="1200">
                <a:solidFill>
                  <a:schemeClr val="dk1"/>
                </a:solidFill>
              </a:rPr>
              <a:t>: zijn dol op wedstrijden en competities, grote toernooien zijn populair, sportiviteit groeit: ervaren plezier aan het spel zelf, kunnen beter tegen hun verlies, waarden en normen worden spelenderwijs aangeleerd.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Idolen; </a:t>
            </a:r>
            <a:r>
              <a:rPr lang="en" sz="1200">
                <a:solidFill>
                  <a:schemeClr val="dk1"/>
                </a:solidFill>
              </a:rPr>
              <a:t>identificatie (popsterren, sporters etc.)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Uitsluiten en pesten; </a:t>
            </a:r>
            <a:r>
              <a:rPr lang="en" sz="1200">
                <a:solidFill>
                  <a:schemeClr val="dk1"/>
                </a:solidFill>
              </a:rPr>
              <a:t>meer bewust; hiervoor nog onschuldig en uitproberen, nu met opzet. Moet in de groep passen of pesten op grond van een kenmerk. (bril, beugel etc.) Pesten gebeurt het meest op de basisschool.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f3be8f40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f3be8f4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Sociale verbanden nemen belangrijke plaats in</a:t>
            </a:r>
            <a:r>
              <a:rPr lang="en" sz="1200">
                <a:solidFill>
                  <a:schemeClr val="dk1"/>
                </a:solidFill>
              </a:rPr>
              <a:t>; wereld wordt steeds groter; vriendschappen; peergroups (ze zoeken soortgenoten op, zelfde mening en interesses; peer = gelijke) Maar daar tegenover staat dat ze met die soortgenoten zich willen onderscheiden van anderen: bijvoorbeeld zelfde soort merkkleding.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-Jongens; grote groepen vrienden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-Meisjes; paar vriendinnen; openheid en vertrouwelijkheid zijn belangrijk (in groep 8 ontstaat vaak de eerste onzekerheid over het uiterlijk)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Sterk in samenwerking:</a:t>
            </a:r>
            <a:r>
              <a:rPr lang="en" sz="1200">
                <a:solidFill>
                  <a:schemeClr val="dk1"/>
                </a:solidFill>
              </a:rPr>
              <a:t> accepteren een leider.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Normen en waarden </a:t>
            </a:r>
            <a:r>
              <a:rPr lang="en" sz="1200">
                <a:solidFill>
                  <a:schemeClr val="dk1"/>
                </a:solidFill>
              </a:rPr>
              <a:t>→ omgangsvormen en principes → geven richting aan ons bestaan: waarde geven de hogere bedoeling aan (liefde, vrijheid, gelijkheid, gerechtigheid) Normen geven de richtlijnen voor het handelen: respect hebben voor elkaar, voor elkaar zorgen, zijn vastgelegd in regels en wetten.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Sportieve competitie</a:t>
            </a:r>
            <a:r>
              <a:rPr lang="en" sz="1200">
                <a:solidFill>
                  <a:schemeClr val="dk1"/>
                </a:solidFill>
              </a:rPr>
              <a:t>: zijn dol op wedstrijden en competities, grote toernooien zijn populair, sportiviteit groeit: ervaren plezier aan het spel zelf, kunnen beter tegen hun verlies, waarden en normen worden spelenderwijs aangeleerd.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Idolen; </a:t>
            </a:r>
            <a:r>
              <a:rPr lang="en" sz="1200">
                <a:solidFill>
                  <a:schemeClr val="dk1"/>
                </a:solidFill>
              </a:rPr>
              <a:t>identificatie (popsterren, sporters etc.)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Uitsluiten en pesten; </a:t>
            </a:r>
            <a:r>
              <a:rPr lang="en" sz="1200">
                <a:solidFill>
                  <a:schemeClr val="dk1"/>
                </a:solidFill>
              </a:rPr>
              <a:t>meer bewust; hiervoor nog onschuldig en uitproberen, nu met opzet. Moet in de groep passen of pesten op grond van een kenmerk. (bril, beugel etc.) Pesten gebeurt het meest op de basisschool.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f3be8f4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f3be8f4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Sociale verbanden nemen belangrijke plaats in</a:t>
            </a:r>
            <a:r>
              <a:rPr lang="en" sz="1200">
                <a:solidFill>
                  <a:schemeClr val="dk1"/>
                </a:solidFill>
              </a:rPr>
              <a:t>; wereld wordt steeds groter; vriendschappen; peergroups (ze zoeken soortgenoten op, zelfde mening en interesses; peer = gelijke) Maar daar tegenover staat dat ze met die soortgenoten zich willen onderscheiden van anderen: bijvoorbeeld zelfde soort merkkleding.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-Jongens; grote groepen vrienden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-Meisjes; paar vriendinnen; openheid en vertrouwelijkheid zijn belangrijk (in groep 8 ontstaat vaak de eerste onzekerheid over het uiterlijk)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Sterk in samenwerking:</a:t>
            </a:r>
            <a:r>
              <a:rPr lang="en" sz="1200">
                <a:solidFill>
                  <a:schemeClr val="dk1"/>
                </a:solidFill>
              </a:rPr>
              <a:t> accepteren een leider.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Normen en waarden </a:t>
            </a:r>
            <a:r>
              <a:rPr lang="en" sz="1200">
                <a:solidFill>
                  <a:schemeClr val="dk1"/>
                </a:solidFill>
              </a:rPr>
              <a:t>→ omgangsvormen en principes → geven richting aan ons bestaan: waarde geven de hogere bedoeling aan (liefde, vrijheid, gelijkheid, gerechtigheid) Normen geven de richtlijnen voor het handelen: respect hebben voor elkaar, voor elkaar zorgen, zijn vastgelegd in regels en wetten.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Sportieve competitie</a:t>
            </a:r>
            <a:r>
              <a:rPr lang="en" sz="1200">
                <a:solidFill>
                  <a:schemeClr val="dk1"/>
                </a:solidFill>
              </a:rPr>
              <a:t>: zijn dol op wedstrijden en competities, grote toernooien zijn populair, sportiviteit groeit: ervaren plezier aan het spel zelf, kunnen beter tegen hun verlies, waarden en normen worden spelenderwijs aangeleerd.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Idolen; </a:t>
            </a:r>
            <a:r>
              <a:rPr lang="en" sz="1200">
                <a:solidFill>
                  <a:schemeClr val="dk1"/>
                </a:solidFill>
              </a:rPr>
              <a:t>identificatie (popsterren, sporters etc.)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Uitsluiten en pesten; </a:t>
            </a:r>
            <a:r>
              <a:rPr lang="en" sz="1200">
                <a:solidFill>
                  <a:schemeClr val="dk1"/>
                </a:solidFill>
              </a:rPr>
              <a:t>meer bewust; hiervoor nog onschuldig en uitproberen, nu met opzet. Moet in de groep passen of pesten op grond van een kenmerk. (bril, beugel etc.) Pesten gebeurt het meest op de basisschool.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6f3bc7165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6f3bc716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Op zoek naar lichamelijk contact</a:t>
            </a:r>
            <a:r>
              <a:rPr lang="en" sz="1200">
                <a:solidFill>
                  <a:schemeClr val="dk1"/>
                </a:solidFill>
              </a:rPr>
              <a:t>; stoeien, duwen, knijpen en vechten. Meer interesse voor de andere sekse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Verschil jongens en meisjes</a:t>
            </a:r>
            <a:r>
              <a:rPr lang="en" sz="1200">
                <a:solidFill>
                  <a:schemeClr val="dk1"/>
                </a:solidFill>
              </a:rPr>
              <a:t>; groeispurt bij meisjes rond de 11 jaar, bij jongens pas bij 13 jaar; bij meisjes verandert het lichaam, meisjes komen volwassener over op deze leeftijd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Ontluikende seksualiteit</a:t>
            </a:r>
            <a:r>
              <a:rPr lang="en" sz="1200">
                <a:solidFill>
                  <a:schemeClr val="dk1"/>
                </a:solidFill>
              </a:rPr>
              <a:t>; latente fase is voorbij; aan het eind van deze fase heeft seksualiteit veel aandacht, maar nog niet actief. Pakken alles dubbelzinnig op en het onderwerp is beladen.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43450" y="3874950"/>
            <a:ext cx="6154500" cy="1584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81050" y="58572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bg>
      <p:bgPr>
        <a:solidFill>
          <a:srgbClr val="ED9E4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3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- Gold">
  <p:cSld name="TITLE_AND_TWO_COLUMNS_2_1">
    <p:bg>
      <p:bgPr>
        <a:solidFill>
          <a:srgbClr val="ED9E4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- Gold">
  <p:cSld name="TITLE_AND_TWO_COLUMNS_1_1_1">
    <p:bg>
      <p:bgPr>
        <a:solidFill>
          <a:srgbClr val="ED9E4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Gold">
  <p:cSld name="TITLE_ONLY_1_1">
    <p:bg>
      <p:bgPr>
        <a:solidFill>
          <a:srgbClr val="ED9E4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- Gold">
  <p:cSld name="CAPTION_ONLY_1_1">
    <p:bg>
      <p:bgPr>
        <a:solidFill>
          <a:srgbClr val="ED9E4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6" name="Google Shape;86;p17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old">
  <p:cSld name="BLANK_1_1">
    <p:bg>
      <p:bgPr>
        <a:solidFill>
          <a:srgbClr val="ED9E4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Teal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Gold">
  <p:cSld name="TITLE_1_3_1">
    <p:bg>
      <p:bgPr>
        <a:solidFill>
          <a:srgbClr val="ED9E46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Teal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Gold">
  <p:cSld name="TITLE_1_1_1_1">
    <p:bg>
      <p:bgPr>
        <a:solidFill>
          <a:srgbClr val="ED9E46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30" name="Google Shape;30;p6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9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45AFD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hyperlink" Target="http://www.youtube.com/watch?v=vdwpv83g-f0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443450" y="3866750"/>
            <a:ext cx="8299200" cy="15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ONTWIKKELINGS-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PYCHOLOGIE: Schoolkind 1</a:t>
            </a:r>
            <a:endParaRPr sz="4800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2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 amt="30000"/>
          </a:blip>
          <a:srcRect b="0" l="25068" r="25063" t="0"/>
          <a:stretch/>
        </p:blipFill>
        <p:spPr>
          <a:xfrm>
            <a:off x="1" y="0"/>
            <a:ext cx="45598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SENSOMOTORISCHE ONTWIKKELING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</a:pPr>
            <a:r>
              <a:rPr lang="en"/>
              <a:t>Grove motoriek; goede coördinatie; meer spierkracht; uithoudingsvermogen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</a:pPr>
            <a:r>
              <a:rPr lang="en"/>
              <a:t>Fijne motoriek; prachtig schrijven, tekenen en knippen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</a:pPr>
            <a:r>
              <a:rPr lang="en"/>
              <a:t>Verschillen jongens - meisjes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 amt="30000"/>
          </a:blip>
          <a:srcRect b="0" l="12326" r="43634" t="0"/>
          <a:stretch/>
        </p:blipFill>
        <p:spPr>
          <a:xfrm>
            <a:off x="4584151" y="0"/>
            <a:ext cx="45598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Groeiende tekenvaardigheid 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Het moet lijken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Behoefte om te spelen met de werkelijkheid, kleur en materialen - ontstaan artisticiteit</a:t>
            </a:r>
            <a:br>
              <a:rPr lang="en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SENSOMOTORISCHE ONTWIKKELING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idx="4294967295" type="title"/>
          </p:nvPr>
        </p:nvSpPr>
        <p:spPr>
          <a:xfrm>
            <a:off x="457200" y="3183925"/>
            <a:ext cx="8229600" cy="7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Lays in de </a:t>
            </a:r>
            <a:r>
              <a:rPr lang="en" sz="4000">
                <a:solidFill>
                  <a:srgbClr val="FFC800"/>
                </a:solidFill>
              </a:rPr>
              <a:t>school</a:t>
            </a:r>
            <a:endParaRPr sz="4000">
              <a:solidFill>
                <a:srgbClr val="FFC800"/>
              </a:solidFill>
            </a:endParaRPr>
          </a:p>
        </p:txBody>
      </p:sp>
      <p:sp>
        <p:nvSpPr>
          <p:cNvPr id="179" name="Google Shape;179;p30"/>
          <p:cNvSpPr txBox="1"/>
          <p:nvPr>
            <p:ph idx="4294967295" type="subTitle"/>
          </p:nvPr>
        </p:nvSpPr>
        <p:spPr>
          <a:xfrm>
            <a:off x="481675" y="4787650"/>
            <a:ext cx="81582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Je bent als voedingsadviseur gevraagd een advies te geven over de </a:t>
            </a:r>
            <a:r>
              <a:rPr lang="en" sz="2400"/>
              <a:t>verjaardagstraktaties</a:t>
            </a:r>
            <a:r>
              <a:rPr lang="en" sz="2400"/>
              <a:t>. Wat adviseer je en waarom?</a:t>
            </a:r>
            <a:endParaRPr sz="2400"/>
          </a:p>
        </p:txBody>
      </p:sp>
      <p:sp>
        <p:nvSpPr>
          <p:cNvPr id="180" name="Google Shape;180;p30"/>
          <p:cNvSpPr/>
          <p:nvPr/>
        </p:nvSpPr>
        <p:spPr>
          <a:xfrm>
            <a:off x="3979200" y="4415350"/>
            <a:ext cx="11856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b="28205" l="0" r="0" t="28200"/>
          <a:stretch/>
        </p:blipFill>
        <p:spPr>
          <a:xfrm>
            <a:off x="152400" y="152400"/>
            <a:ext cx="8805773" cy="28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/>
          <p:nvPr/>
        </p:nvSpPr>
        <p:spPr>
          <a:xfrm>
            <a:off x="3533413" y="3222069"/>
            <a:ext cx="687823" cy="687824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rgbClr val="FF0000"/>
          </a:solidFill>
          <a:ln cap="rnd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Son of man, look to the sky</a:t>
            </a:r>
            <a:br>
              <a:rPr lang="en" sz="2200"/>
            </a:br>
            <a:r>
              <a:rPr lang="en" sz="2200"/>
              <a:t>Lift your spirit, set it free</a:t>
            </a:r>
            <a:br>
              <a:rPr lang="en" sz="2200"/>
            </a:br>
            <a:r>
              <a:rPr lang="en" sz="2200"/>
              <a:t>Some day you'll walk tall with pride</a:t>
            </a:r>
            <a:br>
              <a:rPr lang="en" sz="2200"/>
            </a:br>
            <a:r>
              <a:rPr lang="en" sz="2200"/>
              <a:t>Son of man, a man in time you'll be</a:t>
            </a:r>
            <a:endParaRPr sz="2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Phill Collins (1999)</a:t>
            </a:r>
            <a:endParaRPr sz="2200"/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2</a:t>
            </a:r>
            <a:r>
              <a:rPr lang="en">
                <a:solidFill>
                  <a:srgbClr val="FFC800"/>
                </a:solidFill>
              </a:rPr>
              <a:t>.</a:t>
            </a:r>
            <a:endParaRPr>
              <a:solidFill>
                <a:srgbClr val="FFC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Doel</a:t>
            </a:r>
            <a:endParaRPr/>
          </a:p>
        </p:txBody>
      </p:sp>
      <p:sp>
        <p:nvSpPr>
          <p:cNvPr id="195" name="Google Shape;195;p32"/>
          <p:cNvSpPr txBox="1"/>
          <p:nvPr>
            <p:ph idx="1" type="subTitle"/>
          </p:nvPr>
        </p:nvSpPr>
        <p:spPr>
          <a:xfrm>
            <a:off x="481675" y="4658725"/>
            <a:ext cx="80751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Aan het einde van de les, kan de student benoemen welke ontwikkeling een schoolking (2) doormaakt op de verschillende ontwikkelingsgebieden.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Son of man, look to the sky</a:t>
            </a:r>
            <a:br>
              <a:rPr lang="en" sz="2200"/>
            </a:br>
            <a:r>
              <a:rPr lang="en" sz="2200"/>
              <a:t>Lift your spirit, set it free</a:t>
            </a:r>
            <a:br>
              <a:rPr lang="en" sz="2200"/>
            </a:br>
            <a:r>
              <a:rPr lang="en" sz="2200"/>
              <a:t>Some day you'll walk tall with pride</a:t>
            </a:r>
            <a:br>
              <a:rPr lang="en" sz="2200"/>
            </a:br>
            <a:r>
              <a:rPr lang="en" sz="2200"/>
              <a:t>Son of man, a man in time you'll be</a:t>
            </a:r>
            <a:endParaRPr sz="2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Phill Collins (1999)</a:t>
            </a:r>
            <a:endParaRPr sz="2200"/>
          </a:p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1.</a:t>
            </a:r>
            <a:endParaRPr>
              <a:solidFill>
                <a:srgbClr val="FFC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Doel</a:t>
            </a:r>
            <a:endParaRPr/>
          </a:p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481675" y="4658725"/>
            <a:ext cx="80751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Aan het einde van de les, kan de student benoemen welke ontwikkeling een schoolkind (2) doormaakt op de verschillende ontwikkelingsgebieden.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 amt="30000"/>
          </a:blip>
          <a:srcRect b="0" l="39" r="29" t="0"/>
          <a:stretch/>
        </p:blipFill>
        <p:spPr>
          <a:xfrm>
            <a:off x="1" y="0"/>
            <a:ext cx="45598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Inhoud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Cognitieve ontwikkeling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Sociaal-emotionele ontwikkeling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Seksuele ontwikkeling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Sensomotorische ontwikkeling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Creatief-expressieve ontwikkeling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Taalontwikkeling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 amt="30000"/>
          </a:blip>
          <a:srcRect b="0" l="27836" r="27836" t="0"/>
          <a:stretch/>
        </p:blipFill>
        <p:spPr>
          <a:xfrm>
            <a:off x="4584151" y="0"/>
            <a:ext cx="4559849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Voltooiing van concreet-operationele fase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abstract denken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Sterker prestatiegericht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competitief, alert zijn op zwakkere leerlingen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Analyseren en reflecteren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nadenken over zichzelf; alert zijn op negatief zelfbeeld; kritische blik; veel vragen stellen; meer uitleggen waarom; weten en snappen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Cognitieve ontwikkeling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 amt="30000"/>
          </a:blip>
          <a:srcRect b="0" l="27836" r="27836" t="0"/>
          <a:stretch/>
        </p:blipFill>
        <p:spPr>
          <a:xfrm>
            <a:off x="1" y="0"/>
            <a:ext cx="455984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SOCIAAL – EMOTIONELE ONTWIKKELING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561950" y="2192775"/>
            <a:ext cx="8020200" cy="4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Sociale verbanden nemen belangrijke plaats in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wereld wordt steeds groter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vriendschappen; peergroups</a:t>
            </a:r>
            <a:br>
              <a:rPr lang="en"/>
            </a:br>
            <a:r>
              <a:rPr lang="en"/>
              <a:t>Jongens; grote groepen vrienden</a:t>
            </a:r>
            <a:br>
              <a:rPr lang="en"/>
            </a:br>
            <a:r>
              <a:rPr lang="en"/>
              <a:t>Meisjes; paar vriendinnen; openheid en vertrouwelijkheid zijn belangrijk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Sterk in samenwerking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 amt="30000"/>
          </a:blip>
          <a:srcRect b="0" l="27836" r="27836" t="0"/>
          <a:stretch/>
        </p:blipFill>
        <p:spPr>
          <a:xfrm>
            <a:off x="1" y="0"/>
            <a:ext cx="455984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SOCIAAL – EMOTIONELE ONTWIKKELING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561950" y="2192775"/>
            <a:ext cx="8020200" cy="4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Normen en waarden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omgangsvormen en principes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geven richting aan ons bestaan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Sportieve competitie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Idolen; identificatie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Uitsluiten en pesten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meer bewust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30000"/>
          </a:blip>
          <a:srcRect b="0" l="27836" r="27836" t="0"/>
          <a:stretch/>
        </p:blipFill>
        <p:spPr>
          <a:xfrm>
            <a:off x="1" y="0"/>
            <a:ext cx="455984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SOCIAAL – EMOTIONELE ONTWIKKELING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561950" y="2192775"/>
            <a:ext cx="8020200" cy="4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Sociale verbanden nemen belangrijke plaats in; wereld wordt steeds groter; vriendschappen; peergroups</a:t>
            </a:r>
            <a:br>
              <a:rPr lang="en"/>
            </a:br>
            <a:r>
              <a:rPr lang="en"/>
              <a:t>Jongens; grote groepen vrienden</a:t>
            </a:r>
            <a:br>
              <a:rPr lang="en"/>
            </a:br>
            <a:r>
              <a:rPr lang="en"/>
              <a:t>Meisjes; paar vriendinnen; openheid en vertrouwelijkheid zijn belangrijk</a:t>
            </a:r>
            <a:br>
              <a:rPr lang="en"/>
            </a:br>
            <a:r>
              <a:rPr lang="en"/>
              <a:t>Sterk in samenwerking</a:t>
            </a:r>
            <a:br>
              <a:rPr lang="en"/>
            </a:br>
            <a:r>
              <a:rPr lang="en"/>
              <a:t>Normen en waarden → omgangsvormen en principes → geven richting aan ons bestaan</a:t>
            </a:r>
            <a:br>
              <a:rPr lang="en"/>
            </a:br>
            <a:r>
              <a:rPr lang="en"/>
              <a:t>Sportieve competitie</a:t>
            </a:r>
            <a:br>
              <a:rPr lang="en"/>
            </a:br>
            <a:r>
              <a:rPr lang="en"/>
              <a:t>Idolen; identificatie</a:t>
            </a:r>
            <a:br>
              <a:rPr lang="en"/>
            </a:br>
            <a:r>
              <a:rPr lang="en"/>
              <a:t>Uitsluiten en pesten; meer bewust</a:t>
            </a:r>
            <a:br>
              <a:rPr lang="en"/>
            </a:br>
            <a:endParaRPr/>
          </a:p>
        </p:txBody>
      </p:sp>
      <p:pic>
        <p:nvPicPr>
          <p:cNvPr id="149" name="Google Shape;149;p26" title="Fans bestormen GelreDome voor goed plekje tijdens optreden Justin Bieb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 amt="30000"/>
          </a:blip>
          <a:srcRect b="0" l="51906" r="3767" t="0"/>
          <a:stretch/>
        </p:blipFill>
        <p:spPr>
          <a:xfrm>
            <a:off x="4584151" y="0"/>
            <a:ext cx="45598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Op zoek naar lichamelijk contact</a:t>
            </a:r>
            <a:endParaRPr>
              <a:solidFill>
                <a:schemeClr val="lt1"/>
              </a:solidFill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●"/>
            </a:pPr>
            <a:r>
              <a:rPr lang="en">
                <a:solidFill>
                  <a:schemeClr val="lt1"/>
                </a:solidFill>
              </a:rPr>
              <a:t>stoeien, duwen, knijpen en vechten. Er is steeds meer interesse voor de andere sekse</a:t>
            </a:r>
            <a:endParaRPr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Verschil jongens en meisjes</a:t>
            </a:r>
            <a:endParaRPr>
              <a:solidFill>
                <a:schemeClr val="lt1"/>
              </a:solidFill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●"/>
            </a:pPr>
            <a:r>
              <a:rPr lang="en">
                <a:solidFill>
                  <a:schemeClr val="lt1"/>
                </a:solidFill>
              </a:rPr>
              <a:t>groeispurt bij meisjes rond de 11 jaar, bij jongens pas bij 13 jaar</a:t>
            </a:r>
            <a:endParaRPr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Ontluikende seksualiteit</a:t>
            </a:r>
            <a:endParaRPr>
              <a:solidFill>
                <a:schemeClr val="lt1"/>
              </a:solidFill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●"/>
            </a:pPr>
            <a:r>
              <a:rPr lang="en">
                <a:solidFill>
                  <a:schemeClr val="lt1"/>
                </a:solidFill>
              </a:rPr>
              <a:t>pakken alles dubbelzinnig op en het onderwerp is beladen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SEKSUELE ONTWIKKELING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